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0" d="100"/>
          <a:sy n="50" d="100"/>
        </p:scale>
        <p:origin x="75" y="7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C128FA71-3A18-48C0-980F-4B68F7F63042}" type="datetime1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424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2323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67F45AC6-C491-4585-A584-9CE2AF7D5500}" type="datetime1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7500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48467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01EA198-6CAB-4B8F-B93F-1F9C8C4B6CE7}" type="datetime1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20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67F45AC6-C491-4585-A584-9CE2AF7D5500}" type="datetime1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76890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67F45AC6-C491-4585-A584-9CE2AF7D5500}" type="datetime1">
              <a:rPr lang="en-US" smtClean="0"/>
              <a:t>5/10/2025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8724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5/10/2025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221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A23A578B-D289-4C40-8593-3D356C49DA58}" type="datetime1">
              <a:rPr lang="en-US" smtClean="0"/>
              <a:t>5/10/2025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556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10079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92C5EAEF-6478-4102-8F5D-A5FE9FC97ACB}" type="datetime1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30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45AC6-C491-4585-A584-9CE2AF7D5500}" type="datetime1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900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hf sldNum="0" hdr="0" ftr="0" dt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ning diamonds">
            <a:extLst>
              <a:ext uri="{FF2B5EF4-FFF2-40B4-BE49-F238E27FC236}">
                <a16:creationId xmlns:a16="http://schemas.microsoft.com/office/drawing/2014/main" id="{DCCBC831-AC0C-B325-7EA5-59FFCB549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t="26369" r="9091" b="5449"/>
          <a:stretch/>
        </p:blipFill>
        <p:spPr>
          <a:xfrm>
            <a:off x="626916" y="0"/>
            <a:ext cx="1219198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69CCD8-1EB4-29BD-A409-9CD55C17C7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918" y="3429000"/>
            <a:ext cx="4506064" cy="1888742"/>
          </a:xfrm>
        </p:spPr>
        <p:txBody>
          <a:bodyPr>
            <a:normAutofit fontScale="90000"/>
          </a:bodyPr>
          <a:lstStyle/>
          <a:p>
            <a:pPr algn="l"/>
            <a:r>
              <a:rPr lang="ro-RO" noProof="0" dirty="0">
                <a:solidFill>
                  <a:srgbClr val="FFFFFF"/>
                </a:solidFill>
              </a:rPr>
              <a:t>Limbajul de programare Ruby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CD81ED-ABB6-6720-78ED-B340AF7E3A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6916" y="5428229"/>
            <a:ext cx="4506066" cy="899643"/>
          </a:xfrm>
        </p:spPr>
        <p:txBody>
          <a:bodyPr>
            <a:normAutofit/>
          </a:bodyPr>
          <a:lstStyle/>
          <a:p>
            <a:pPr algn="l"/>
            <a:r>
              <a:rPr lang="ro-RO" noProof="0" dirty="0">
                <a:solidFill>
                  <a:srgbClr val="FFFFFF"/>
                </a:solidFill>
              </a:rPr>
              <a:t>Cristian Țicu</a:t>
            </a:r>
          </a:p>
        </p:txBody>
      </p:sp>
    </p:spTree>
    <p:extLst>
      <p:ext uri="{BB962C8B-B14F-4D97-AF65-F5344CB8AC3E}">
        <p14:creationId xmlns:p14="http://schemas.microsoft.com/office/powerpoint/2010/main" val="1678894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066041-07BF-9CD7-21C7-93F7478BA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25BBB7-7F57-ACA7-3B93-312CCA3C4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0E0CA0-A7CA-0D43-F497-76439CDC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5885F39-087C-A2D3-BC11-F1E86CF5C0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93B6CC72-A126-FFBD-D9E6-33E61F794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A273A92D-644F-0038-7EE5-918345E04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E9F0F6A6-4473-5ACC-9A3E-E72622ED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A80F872-E857-1719-C920-9496967F7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BC0B77E9-4B5D-1185-2B3E-36F415EC2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915E920-C114-42B0-9640-CDDE2F98B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6AE0BCEA-2B96-D031-4186-7322C50A8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7EA6A231-285D-A3B6-B791-4B59816254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2B9BF93E-AFF1-B4C9-C358-AD9C01B12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25D62743-903F-5774-CF93-E08A69307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39672F02-3830-9FFE-4B75-1A680638D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FCA44F9E-3275-8917-ECF1-5C696FBD4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D56B8323-53F2-B46C-F007-CCFE9ED42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005A1CF9-19F4-92C1-0220-4837A067AE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50F4EB7-F38D-0648-9E9E-E577DBAA2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22804EA4-675B-DE57-899E-7D5F59404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2CA9E832-8E26-9143-A63C-87AA250ED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06ED006-ABB4-876C-3C0D-151400420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33E77C69-E2A3-511E-6DF2-93A7F5C9D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82A61D0D-575A-C3AA-7036-745835518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DB2960CF-8774-EF49-2D54-1528438B2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noProof="0" dirty="0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4A65A393-4D10-9DD5-F1BC-337741EA4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21DE285-F42E-5DEE-8C86-6B48263AA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0985" y="460563"/>
            <a:ext cx="6230857" cy="1230570"/>
          </a:xfrm>
        </p:spPr>
        <p:txBody>
          <a:bodyPr anchor="t">
            <a:normAutofit/>
          </a:bodyPr>
          <a:lstStyle/>
          <a:p>
            <a:pPr algn="l"/>
            <a:r>
              <a:rPr lang="ro-RO" sz="4400" noProof="0" dirty="0">
                <a:solidFill>
                  <a:schemeClr val="accent1"/>
                </a:solidFill>
              </a:rPr>
              <a:t>Closures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D34C4AE-6C01-743B-074C-664BD51AE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4392" y="1608930"/>
            <a:ext cx="9093420" cy="1599408"/>
          </a:xfrm>
        </p:spPr>
        <p:txBody>
          <a:bodyPr anchor="t">
            <a:normAutofit/>
          </a:bodyPr>
          <a:lstStyle/>
          <a:p>
            <a:r>
              <a:rPr lang="ro-RO" sz="32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Prețul obiectelor</a:t>
            </a:r>
          </a:p>
          <a:p>
            <a:r>
              <a:rPr lang="ro-RO" sz="3200" noProof="0" dirty="0">
                <a:latin typeface="Times New Roman" panose="02020603050405020304" pitchFamily="18" charset="0"/>
              </a:rPr>
              <a:t>Nu se </a:t>
            </a:r>
            <a:r>
              <a:rPr lang="ro-RO" sz="3200" dirty="0">
                <a:latin typeface="Times New Roman" panose="02020603050405020304" pitchFamily="18" charset="0"/>
              </a:rPr>
              <a:t>găsește „metoda” apelată</a:t>
            </a:r>
            <a:endParaRPr lang="ro-RO" sz="3200" noProof="0" dirty="0">
              <a:latin typeface="Times New Roman" panose="02020603050405020304" pitchFamily="18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C29F887-7AB0-785E-02D3-3B3688571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686" y="3270042"/>
            <a:ext cx="9680831" cy="296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19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B52FFE-800F-4AA3-7231-E1F6F270D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A5A95ED-9C2B-2A03-68F2-CD802059F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E44BAAB-23A1-8B16-3A32-710159BD6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A4CA6FF-4071-92F0-A9D7-0B5A7D8ED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975C78B2-C893-F714-3EF3-CA33C64D12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CD659C-12BC-50F4-EEF4-4C893D910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71E9FA-0082-D9B3-50B9-BE6503C1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55048FA6-5548-01FE-70AC-07E2DB2AA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105136A2-C3C0-0BF2-AE5D-418F5BCB0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EAC1B62-0BBE-C53A-7C34-E79F75739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274430AE-47E2-29C8-2B17-FB4388303D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E5DC3F9-702B-2F6E-AAC7-0EF0A88A7A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EB163DE-4E04-E270-F632-BAC077E6C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36318874-2D70-8298-3F6E-5E77FAD27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D84C9822-F1F2-71B8-3C52-DAD755FCB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A42A988-5B91-D8FE-DD28-8EB52526C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2AFAA4A3-57FE-A549-BD36-5CB723986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45C8CDE9-7FFB-E562-DB71-7A11663AF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A1F976BE-724A-DE4B-E8A7-5C3C46CD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10D170A7-1E81-8846-7775-9226F3F99F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3EDCC9BF-00D1-3146-3191-456334556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F57E035F-5F7C-2737-3F09-6435CCDD4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104D3B8C-3013-1053-8354-6B683099B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D286BD39-9CE0-04A2-D0FB-76565923E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33834B15-3E41-F06C-7A58-02F1B1945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noProof="0" dirty="0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99E5105D-EAF0-19A3-F733-49D573643C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0258D5-D58D-B25B-8A42-3E64A0239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489" y="1084457"/>
            <a:ext cx="7435876" cy="5393847"/>
          </a:xfrm>
          <a:prstGeom prst="rect">
            <a:avLst/>
          </a:prstGeom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E749793A-56A5-FB4D-4E3F-8242F1E2F7AA}"/>
              </a:ext>
            </a:extLst>
          </p:cNvPr>
          <p:cNvSpPr txBox="1">
            <a:spLocks/>
          </p:cNvSpPr>
          <p:nvPr/>
        </p:nvSpPr>
        <p:spPr>
          <a:xfrm>
            <a:off x="1853640" y="-39050"/>
            <a:ext cx="8832015" cy="1230570"/>
          </a:xfrm>
          <a:prstGeom prst="rect">
            <a:avLst/>
          </a:prstGeom>
        </p:spPr>
        <p:txBody>
          <a:bodyPr vert="horz" lIns="228600" tIns="228600" rIns="228600" bIns="228600" rtlCol="0" anchor="t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o-RO" sz="4400" dirty="0">
                <a:solidFill>
                  <a:schemeClr val="accent1"/>
                </a:solidFill>
              </a:rPr>
              <a:t>Programare funcțională în Ruby: Blocks</a:t>
            </a:r>
          </a:p>
        </p:txBody>
      </p:sp>
    </p:spTree>
    <p:extLst>
      <p:ext uri="{BB962C8B-B14F-4D97-AF65-F5344CB8AC3E}">
        <p14:creationId xmlns:p14="http://schemas.microsoft.com/office/powerpoint/2010/main" val="3194921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87FF86-3B94-21AB-F9F2-485413D27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08C54A6-EF0E-8415-409A-B3EC27DAB3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C9A2D1-E1AF-C223-0F86-EDBDD736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2D88FE9-07B3-E950-A255-94D5D09AA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A6C6A8B-7F3A-221D-603D-2F91DB837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AA57F9B-CB55-F9DF-D7C2-ECB8B383A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570730B5-F95D-143A-8CF7-3EB51F0365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4C1E3059-385A-A3B0-1697-0EBD2A79F8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854D9A78-1678-ACC6-72C3-643311674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E5332C93-6046-815D-E621-9E2E5A7CD7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F6C3ED8-D5B2-846E-7232-4441FD95D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9BF141F-D66F-857B-4C53-1A972EF9A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3FA41B40-8780-8985-0A36-47852EC8E3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74BC50B-1020-EB6B-8E9A-5C6908266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94C788B2-D497-259F-3EF3-E4C540CB9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F3F3D14E-AAD9-6237-E79B-DC14FAF96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8D961242-91A8-3B7D-3409-52F2A57A3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64765A34-4C4E-370E-D0AC-327D774F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A42C4F3E-A6D1-E12E-4A5E-F8315A8BE2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5A3ED744-F105-313E-2B05-1F66CFF2E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52493973-129F-32D4-1C2C-A6C178FA1E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5F39363B-0473-DF16-10DE-18F7E1BDF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0C947A03-7A44-53D5-C577-DC9B0C4437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F57937CD-E0B1-4DAA-2368-7F6CCC6AD5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3D10D5FA-229F-1708-2E26-4177AE70D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noProof="0" dirty="0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046A542-36A8-84CE-0681-A093D7C6F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095F2EA-D41A-BC7C-D0F1-9929EC8AA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3640" y="-39050"/>
            <a:ext cx="8832015" cy="1230570"/>
          </a:xfrm>
        </p:spPr>
        <p:txBody>
          <a:bodyPr anchor="t">
            <a:normAutofit/>
          </a:bodyPr>
          <a:lstStyle/>
          <a:p>
            <a:pPr algn="l"/>
            <a:r>
              <a:rPr lang="ro-RO" sz="4400" noProof="0" dirty="0">
                <a:solidFill>
                  <a:schemeClr val="accent1"/>
                </a:solidFill>
              </a:rPr>
              <a:t>Programare funcțională în Ruby: Procs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66456E-8EE0-C727-E035-5D2709FBC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34" y="826516"/>
            <a:ext cx="6120951" cy="585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80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5E3BBE-CF08-664A-1BB1-8CBB47239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1C1E9C9-FD29-E8F2-131B-737404F7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71FD5BD-BB6B-97F8-040B-0083E49C9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9313311-A858-773D-F531-6D50C3A69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A440390-D6C6-BB63-420D-8412BFD8C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CF4B15B-E723-D2B4-B280-06768C24B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4F7EAE06-92A8-8DF6-46AB-BC4D37164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A083947-B1DB-6966-02DD-D8E41CFBC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ED04D4B7-2D98-6DF0-C491-16FDAE855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5405EDE-41EF-DE03-F254-12DDBB318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BC94892E-1827-88CC-EC96-DEF468396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550CDB22-E4EF-598B-E5C5-546F1DDA3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65C99909-3002-4FCF-9E2C-711959D956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8686CFA-84E2-F979-C671-423A94917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C808AA13-ECAD-36AB-A84D-24906CB83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F68CD316-ACA9-C1E9-97D8-43D74201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7A199939-96DB-DFFC-1CF8-67C4E168D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D685D290-AE58-1000-11F2-E275D8BE1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7F4E6633-7208-5174-0B94-921154B91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E57EE60-AD5F-61C3-EEDB-54DAF46E5D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A3249692-F9C2-DBFB-AF10-B4C69B5C84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5074FB8E-F6F5-8959-C562-3DEA01B630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BD7F9B4-A2E2-DD78-07F6-56AB4FC2C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7538519-A5B2-328B-49E8-EA616C02BC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0A805D7D-91EF-02C4-7E0D-94E7D518C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noProof="0" dirty="0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178330D2-BFE9-73F7-8BBB-606145B9B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8FA2391-136C-B70E-EA03-CD3D08EFA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3640" y="-39050"/>
            <a:ext cx="8832015" cy="1230570"/>
          </a:xfrm>
        </p:spPr>
        <p:txBody>
          <a:bodyPr anchor="t">
            <a:normAutofit/>
          </a:bodyPr>
          <a:lstStyle/>
          <a:p>
            <a:pPr algn="l"/>
            <a:r>
              <a:rPr lang="ro-RO" sz="4400" noProof="0" dirty="0">
                <a:solidFill>
                  <a:schemeClr val="accent1"/>
                </a:solidFill>
              </a:rPr>
              <a:t>Programare funcțională în Ruby: Procs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B55733-5FFC-7196-C84C-4E8896386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911" y="1269485"/>
            <a:ext cx="4118858" cy="469237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34C15EE-24C5-1E59-3448-031C816B9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5016" y="1234844"/>
            <a:ext cx="4971330" cy="4283306"/>
          </a:xfrm>
        </p:spPr>
        <p:txBody>
          <a:bodyPr anchor="t">
            <a:normAutofit/>
          </a:bodyPr>
          <a:lstStyle/>
          <a:p>
            <a:r>
              <a:rPr lang="ro-RO" sz="3200" dirty="0">
                <a:latin typeface="Times New Roman" panose="02020603050405020304" pitchFamily="18" charset="0"/>
                <a:ea typeface="Aptos" panose="020B0004020202020204" pitchFamily="34" charset="0"/>
              </a:rPr>
              <a:t>D</a:t>
            </a:r>
            <a:r>
              <a:rPr lang="ro-RO" sz="32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acă un proc sau un block returnează, se încheie și execuția funcției apelante</a:t>
            </a:r>
          </a:p>
          <a:p>
            <a:r>
              <a:rPr lang="ro-RO" sz="32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Se poate inițializa prin cuvântul rezervat </a:t>
            </a:r>
            <a:r>
              <a:rPr lang="ro-RO" sz="3200" dirty="0">
                <a:solidFill>
                  <a:srgbClr val="C686C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proc</a:t>
            </a:r>
            <a:endParaRPr lang="ro-RO" sz="3200" noProof="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942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8BBBAC-D00F-434B-6F44-3FF88147C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AA2DBA-97D6-9B68-B827-62FDB34A7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CB5AB1-249E-1D6A-2DCE-D4EBF166A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BBF8F553-176A-4B8D-36AF-181CDF83F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303225-6050-0D20-44D1-325BDB939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CFDAD79-B0AF-6303-7CD0-479FBE77CF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50B7098-02BA-1682-95A2-6A2478787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40F0EA5-C9EE-1ACC-D782-BEB631CF9C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4139A159-8584-98DE-50CB-4D8810510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41E3F097-DCC8-AA98-A221-4A105FC09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4C78AE9B-A35A-C79E-DB4D-C0DB474FE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7AE36674-4E0F-0D81-3996-AF7F3BEC4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B24B633A-8026-7CFF-7234-B1F9C0F8F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F083C763-812B-164C-4356-072CC9F1A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30E0C128-8618-6451-C55F-415E45C6D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2F6E5D5-A60F-4CFB-9870-ECE89421D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7230CDB9-1241-3B67-B7E5-0EE3E1320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D449A39C-8AED-A2F8-C7A8-8F7626EBE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20A10EB1-ED57-7B1D-611D-8A07E44FA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26650023-8126-A2B7-335B-BF3D10334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A9FC4F54-69EB-7745-8C98-5354F4EE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74AFA4D6-CEF6-FD6F-ECB1-4A19F622A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8B4F40AC-E742-3911-C715-6D3ABC62BC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DCABF056-6631-EB95-6F86-F901C1120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43D5D4C-4EFA-A816-EF4B-D64420ACB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noProof="0" dirty="0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1A05D54A-8CCA-7AC0-7EF6-7F83A44E3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6AE273-139B-341E-E077-6F81567B5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3640" y="-39050"/>
            <a:ext cx="9217585" cy="1230570"/>
          </a:xfrm>
        </p:spPr>
        <p:txBody>
          <a:bodyPr anchor="t">
            <a:normAutofit/>
          </a:bodyPr>
          <a:lstStyle/>
          <a:p>
            <a:pPr algn="l"/>
            <a:r>
              <a:rPr lang="ro-RO" sz="4400" noProof="0" dirty="0">
                <a:solidFill>
                  <a:schemeClr val="accent1"/>
                </a:solidFill>
              </a:rPr>
              <a:t>Programare funcțională în Ruby: Lambda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602B398-4301-6B85-D775-F6EB42371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5016" y="1234844"/>
            <a:ext cx="4971330" cy="4283306"/>
          </a:xfrm>
        </p:spPr>
        <p:txBody>
          <a:bodyPr anchor="t">
            <a:normAutofit/>
          </a:bodyPr>
          <a:lstStyle/>
          <a:p>
            <a:r>
              <a:rPr lang="ro-RO" sz="3200" dirty="0">
                <a:latin typeface="Times New Roman" panose="02020603050405020304" pitchFamily="18" charset="0"/>
                <a:ea typeface="Aptos" panose="020B0004020202020204" pitchFamily="34" charset="0"/>
              </a:rPr>
              <a:t>U</a:t>
            </a:r>
            <a:r>
              <a:rPr lang="ro-RO" sz="32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 return în lambda nu oprește și funcția apelantă</a:t>
            </a:r>
          </a:p>
          <a:p>
            <a:r>
              <a:rPr lang="ro-RO" sz="3200" dirty="0">
                <a:latin typeface="Times New Roman" panose="02020603050405020304" pitchFamily="18" charset="0"/>
                <a:ea typeface="Aptos" panose="020B0004020202020204" pitchFamily="34" charset="0"/>
              </a:rPr>
              <a:t>A</a:t>
            </a:r>
            <a:r>
              <a:rPr lang="ro-RO" sz="32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runcă eroare în cazul in care aritatea nu este respectată </a:t>
            </a:r>
            <a:endParaRPr lang="ro-RO" sz="3200" noProof="0" dirty="0">
              <a:latin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68E240-D7B7-AFA4-2B12-FD4FF2522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271" y="1166771"/>
            <a:ext cx="4076796" cy="494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59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B67A29-65EF-BB75-A0BF-585AE4317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4D52D49-1F7F-3E74-145C-06D1340D2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A6D1EE6-B8FF-EB0A-6B68-10A94983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BCE9DFCD-BAD1-66B7-A930-1CCCB629B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9095292-A2AF-8A9C-8E23-2CA9F2988F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8B6DE598-CC05-1932-E630-EF6A46E6C2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897488AB-1C7E-F93E-D259-B104662B5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46AFFCA-423F-2783-98B3-623300AE4D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B92A9AD9-2770-28C5-C937-A86299A46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443C4CF-97ED-7139-872D-FEEECA0E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41411D6-6D96-786D-A387-EEEA2DF06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30279C4-7CB5-2B20-8EA0-726074A4FF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7FA6F7D4-3DA6-6C54-6C2A-AEA2910BE2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10D707AD-00E6-077B-749E-BD9D525AD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E240AEB-9490-C865-1D34-4F4B124CBE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5658333-BA2F-17DF-C74E-3C57335DE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2E0813F5-630B-432B-29A3-2E08FC45F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628B033E-20EC-5EDC-A1AF-B9051F6D2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8D69D7FD-45AE-F0AB-F93F-CB5346B893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19FC034F-D7A7-656D-E182-72017F026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82F00B3-E157-F0C0-203C-089627F88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2E800001-0402-9FC0-9F8D-37F5D309D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29C51961-D6D6-DD90-73F1-637B5CAF0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7CABA686-688A-228F-7ED6-982DC0F0C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494F74CE-2DB2-BC90-8CA7-6D6EC7963C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noProof="0" dirty="0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CC01675-1628-987F-1DEB-EF0204F66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8722D02-FBEF-0B78-BCB9-7E0E55BB6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0985" y="460563"/>
            <a:ext cx="8414502" cy="1230570"/>
          </a:xfrm>
        </p:spPr>
        <p:txBody>
          <a:bodyPr anchor="t">
            <a:normAutofit fontScale="90000"/>
          </a:bodyPr>
          <a:lstStyle/>
          <a:p>
            <a:pPr algn="l"/>
            <a:r>
              <a:rPr lang="ro-RO" sz="4400" noProof="0" dirty="0">
                <a:solidFill>
                  <a:schemeClr val="accent1"/>
                </a:solidFill>
              </a:rPr>
              <a:t>Problema aleasa: Detectare ciclu in graf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0BA0571-EEA2-D2AE-95CB-E4FD95E2D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4392" y="1608930"/>
            <a:ext cx="9093420" cy="1599408"/>
          </a:xfrm>
        </p:spPr>
        <p:txBody>
          <a:bodyPr anchor="t">
            <a:normAutofit/>
          </a:bodyPr>
          <a:lstStyle/>
          <a:p>
            <a:r>
              <a:rPr lang="ro-RO" sz="32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Apare în rezolvarea dependențelor între module în cadrul compilatoarelor sau managerelor de pachete</a:t>
            </a:r>
            <a:endParaRPr lang="ro-RO" sz="3200" noProof="0" dirty="0">
              <a:latin typeface="Times New Roman" panose="02020603050405020304" pitchFamily="18" charset="0"/>
            </a:endParaRPr>
          </a:p>
        </p:txBody>
      </p:sp>
      <p:pic>
        <p:nvPicPr>
          <p:cNvPr id="3" name="Picture 2" descr="Graph – Find Cycle in Undirected Graph using Disjoint Set (Union-Find)">
            <a:extLst>
              <a:ext uri="{FF2B5EF4-FFF2-40B4-BE49-F238E27FC236}">
                <a16:creationId xmlns:a16="http://schemas.microsoft.com/office/drawing/2014/main" id="{3B3988CE-423D-A3F0-174A-1CE7E1A90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385" y="2839500"/>
            <a:ext cx="5900896" cy="3713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4020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F8910E-36A2-3127-B3ED-F1FEF8F60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0C5284-6C74-96BF-D940-8D3011846C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3CB05CA-63AD-F1B5-3A15-9126EEC59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913E381E-1E62-3B6F-9FAF-9B5DB83AC5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DDF4DACA-AA6A-CFFC-C533-81362D7BF7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951554A-3EC0-B47D-B58F-B383A0150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469E95E3-ED31-5111-BFD9-07479D54F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F86E3F45-3914-9489-5AE0-57A06958F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DF9075AA-335D-BBD7-494F-29E9E7913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DC8748C3-B6B2-B740-CC70-E19C9D928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4E53CDC6-3530-5CE3-0C18-6E4E14EA5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FF53F3A-9A5E-ECDC-8743-4096F4809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9A83A54-35F0-BC8D-05EA-404A65F5A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D0435B-BC76-C22E-0C3A-7648DCBDA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DE192EEF-2F90-9A0D-C3E6-638F8E2896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E20D5AF4-3FEA-20F4-E86E-69BBE487AB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61631268-CCE5-EB2A-63E2-1C21F2E72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4BCC2E36-8845-DB0C-B381-E075F2657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3BC1CB79-C0B3-7439-D0DC-4E2C05574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686571DA-6948-FEE2-404A-5B2D061B3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AB5E9A28-5242-61C8-94B3-0A7A6BE3B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642B902-CBF2-6D92-9E21-3E4669D41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C0B4A62B-0BE0-13F6-3741-A78B81843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E65F8B9E-7E4D-374C-B626-168E5032F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0AC04DF8-0349-9794-BBDD-211EA3949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noProof="0" dirty="0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22E500C-2B5E-3494-28E6-57C00C07D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967198D-CE97-A53D-98A9-FDD7A5CE8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0985" y="460563"/>
            <a:ext cx="8414502" cy="1230570"/>
          </a:xfrm>
        </p:spPr>
        <p:txBody>
          <a:bodyPr anchor="t">
            <a:normAutofit fontScale="90000"/>
          </a:bodyPr>
          <a:lstStyle/>
          <a:p>
            <a:pPr algn="l"/>
            <a:r>
              <a:rPr lang="ro-RO" sz="4400" noProof="0" dirty="0">
                <a:solidFill>
                  <a:schemeClr val="accent1"/>
                </a:solidFill>
              </a:rPr>
              <a:t>Problema aleasa: Detectare ciclu in graf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DD2818A-4A49-3CEA-9B4D-1BC6C5473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923" y="1492514"/>
            <a:ext cx="8675134" cy="2090393"/>
          </a:xfrm>
          <a:prstGeom prst="rect">
            <a:avLst/>
          </a:prstGeom>
        </p:spPr>
      </p:pic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DB638662-20F7-E109-64E5-F33675218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0798" y="3628626"/>
            <a:ext cx="9573597" cy="4283306"/>
          </a:xfrm>
        </p:spPr>
        <p:txBody>
          <a:bodyPr anchor="t">
            <a:normAutofit/>
          </a:bodyPr>
          <a:lstStyle/>
          <a:p>
            <a:r>
              <a:rPr lang="ro-RO" sz="3200" dirty="0">
                <a:latin typeface="Times New Roman" panose="02020603050405020304" pitchFamily="18" charset="0"/>
                <a:ea typeface="Aptos" panose="020B0004020202020204" pitchFamily="34" charset="0"/>
              </a:rPr>
              <a:t>Timpi de execuție asemănători</a:t>
            </a:r>
            <a:endParaRPr lang="ro-RO" sz="3200" dirty="0"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782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3F4610-0534-EB81-CDB9-1F9A6144C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ED054F-D7E4-1B5F-B55D-AAFB7EF4F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60F91C6-9885-30EA-8EB6-E1BBE2938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364EB3D-C59C-596A-E9EA-C191C580C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842C34E-387A-3FC3-295F-6441132531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4AB20B3-A696-464D-C969-477BB047C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9E83294-CDB7-87D7-5106-3E32BCBED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7E5D02-E877-62A6-914A-BDAD14A45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49170D3B-362B-C280-5D8F-A950851FE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AB85E80-F0AF-BCA9-14F1-A25B96F2A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638A2B2-83AB-13A8-17AE-8FC5D15A4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82029FA-D938-0413-0591-69D1D4070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B338160F-85DE-8760-E77F-5D2894480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80BD52DD-F8DF-AAFC-4FD7-8EFD96757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B4ACB2E8-B8E6-2CE5-DA81-553000D15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ABBC1B4-7596-D166-DDD8-0FDA9387C0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DFD4FDEC-33AB-E6AD-C6D4-CD908A620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56D0E1F2-8C7B-72B8-6EC6-BE59F2CDF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4F6EC5-C6E4-5E3F-E3DE-65C91BC06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7D8698A3-02E3-A418-D741-4007345B82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AEF6F7ED-4BA0-ED85-1F1B-59AA03CDCB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5EEA7609-B289-C42B-DE97-7B8931284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97F05AD7-C2B6-01C3-E13A-3B63AA7FA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283BBB5-18CC-8B31-5CB9-EAEDBAF8F6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FE0C44EB-0F54-4AE6-45D1-E12D0C246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noProof="0" dirty="0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CDC9E1E6-9BAE-8ED5-AC27-3EF328E96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A77E51A-E5D8-9998-6466-964AF459F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0985" y="460563"/>
            <a:ext cx="8414502" cy="1230570"/>
          </a:xfrm>
        </p:spPr>
        <p:txBody>
          <a:bodyPr anchor="t">
            <a:normAutofit/>
          </a:bodyPr>
          <a:lstStyle/>
          <a:p>
            <a:pPr algn="l"/>
            <a:r>
              <a:rPr lang="ro-RO" sz="4400" noProof="0" dirty="0">
                <a:solidFill>
                  <a:schemeClr val="accent1"/>
                </a:solidFill>
              </a:rPr>
              <a:t>Ruby în acțiune</a:t>
            </a:r>
          </a:p>
        </p:txBody>
      </p:sp>
      <p:pic>
        <p:nvPicPr>
          <p:cNvPr id="9218" name="Picture 2" descr="Ruby on Rails - Wikipedia">
            <a:extLst>
              <a:ext uri="{FF2B5EF4-FFF2-40B4-BE49-F238E27FC236}">
                <a16:creationId xmlns:a16="http://schemas.microsoft.com/office/drawing/2014/main" id="{6923E4DA-CD87-5420-BEF6-775A2E3FC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078" y="1456643"/>
            <a:ext cx="5064472" cy="190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omebrew (package manager) - Wikipedia">
            <a:extLst>
              <a:ext uri="{FF2B5EF4-FFF2-40B4-BE49-F238E27FC236}">
                <a16:creationId xmlns:a16="http://schemas.microsoft.com/office/drawing/2014/main" id="{EB822E96-1FB8-1D9E-0746-6696575D5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902" y="978103"/>
            <a:ext cx="2009389" cy="302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CocoaPods Status">
            <a:extLst>
              <a:ext uri="{FF2B5EF4-FFF2-40B4-BE49-F238E27FC236}">
                <a16:creationId xmlns:a16="http://schemas.microsoft.com/office/drawing/2014/main" id="{2A61EF15-B140-5BC0-BD40-1B1E7798F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999" y="4616248"/>
            <a:ext cx="3862388" cy="1117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Xcode on the Mac App Store">
            <a:extLst>
              <a:ext uri="{FF2B5EF4-FFF2-40B4-BE49-F238E27FC236}">
                <a16:creationId xmlns:a16="http://schemas.microsoft.com/office/drawing/2014/main" id="{C9CF2FB3-F979-07E8-EA82-57867C724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851" y="3464809"/>
            <a:ext cx="3512753" cy="351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2856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CE0B0A-2C6D-39DF-4901-F716BEF96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91BAF4-0672-DCE2-2E84-DD587CBA0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ABC8D2A-A806-C4DE-B4CB-61352024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E889F764-5F4D-AD1A-36F6-14CE85F22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EEBBF84-5B38-A45B-BC6C-9CA55B86A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1DB22B-A495-825A-66E9-CFD72D9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8B6510C3-BCF5-6AEB-0BD6-F34170BA0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D828A4C-9039-0CB1-D190-FE57E5447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0BFE9D68-7943-9449-00EB-CDC60AA66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6E2B8E3-241F-A1F8-F5BD-B89193948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DC33A556-71E2-A78E-32EB-A6B06AAB1E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8A1E7118-6D57-6C5A-092E-EDA174E1BD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3CB8C269-F8A6-2CCC-DFB6-2373ED837D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13FC02B3-3DA6-EE49-CAA9-4553BC6B0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CB9E1C55-100A-0903-A440-8FDDE1F820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4E77483E-FCBF-6A79-ED6D-76DEAA63E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0A2F78F-884A-54B3-CC82-AA286D319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3C12722-AD73-CDF1-A41C-975C65E1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04F354F7-7979-6459-30D2-52DB45593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1563B467-E2BE-AFF4-C245-E9B4B58B7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696EF63-2123-A34F-62C3-083CEDBFD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5CFD5B17-5AD3-C9FB-0FB5-C28BF19413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1414E8D9-AE93-81E2-86D1-771FBC957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B7F33EC-F7F7-BD64-E1D3-AB7024EAC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3EFAEA6A-A775-2487-0D2B-EFF63D425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noProof="0" dirty="0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613D20B8-9F38-4677-FCF4-77B669993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D74C64E-56F8-9874-17BF-79E4239E3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0985" y="460563"/>
            <a:ext cx="8414502" cy="1230570"/>
          </a:xfrm>
        </p:spPr>
        <p:txBody>
          <a:bodyPr anchor="t">
            <a:normAutofit/>
          </a:bodyPr>
          <a:lstStyle/>
          <a:p>
            <a:pPr algn="l"/>
            <a:r>
              <a:rPr lang="ro-RO" sz="4400" noProof="0" dirty="0">
                <a:solidFill>
                  <a:schemeClr val="accent1"/>
                </a:solidFill>
              </a:rPr>
              <a:t>Concluzii</a:t>
            </a:r>
          </a:p>
        </p:txBody>
      </p:sp>
      <p:pic>
        <p:nvPicPr>
          <p:cNvPr id="3" name="Picture 2" descr="Ruby (programming language) - Wikipedia">
            <a:extLst>
              <a:ext uri="{FF2B5EF4-FFF2-40B4-BE49-F238E27FC236}">
                <a16:creationId xmlns:a16="http://schemas.microsoft.com/office/drawing/2014/main" id="{B96B0982-93BE-A2E0-EB4A-81BCD0273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152" y="3080970"/>
            <a:ext cx="1849372" cy="184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3CE21B-7D2E-7463-BF76-8A1CDC4A0F06}"/>
              </a:ext>
            </a:extLst>
          </p:cNvPr>
          <p:cNvSpPr txBox="1"/>
          <p:nvPr/>
        </p:nvSpPr>
        <p:spPr>
          <a:xfrm>
            <a:off x="4573022" y="2029480"/>
            <a:ext cx="1374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Sintaxa</a:t>
            </a:r>
            <a:endParaRPr lang="en-150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7D303B-23CD-ECEB-685F-885401E96212}"/>
              </a:ext>
            </a:extLst>
          </p:cNvPr>
          <p:cNvSpPr txBox="1"/>
          <p:nvPr/>
        </p:nvSpPr>
        <p:spPr>
          <a:xfrm>
            <a:off x="7870781" y="2017402"/>
            <a:ext cx="2060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Compilator</a:t>
            </a:r>
            <a:endParaRPr lang="en-150" sz="2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AA74BC-7629-F184-EFC9-31C2494563F9}"/>
              </a:ext>
            </a:extLst>
          </p:cNvPr>
          <p:cNvSpPr txBox="1"/>
          <p:nvPr/>
        </p:nvSpPr>
        <p:spPr>
          <a:xfrm>
            <a:off x="5980435" y="1347321"/>
            <a:ext cx="1994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Interpretor</a:t>
            </a:r>
            <a:endParaRPr lang="en-150" sz="2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06A648-CD6D-0E5B-00B8-7732BDACFEED}"/>
              </a:ext>
            </a:extLst>
          </p:cNvPr>
          <p:cNvSpPr txBox="1"/>
          <p:nvPr/>
        </p:nvSpPr>
        <p:spPr>
          <a:xfrm>
            <a:off x="2788852" y="2819360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Comunitate</a:t>
            </a:r>
            <a:endParaRPr lang="en-150" sz="2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FBF3290-B3B2-63D1-9DF9-D8AD59C80620}"/>
              </a:ext>
            </a:extLst>
          </p:cNvPr>
          <p:cNvSpPr txBox="1"/>
          <p:nvPr/>
        </p:nvSpPr>
        <p:spPr>
          <a:xfrm>
            <a:off x="2240252" y="4202360"/>
            <a:ext cx="2561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Ghiduri de stil</a:t>
            </a:r>
            <a:endParaRPr lang="en-150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756BEC-B18D-7F86-BC28-D3B8FFF25AB8}"/>
              </a:ext>
            </a:extLst>
          </p:cNvPr>
          <p:cNvSpPr txBox="1"/>
          <p:nvPr/>
        </p:nvSpPr>
        <p:spPr>
          <a:xfrm>
            <a:off x="3037269" y="5404979"/>
            <a:ext cx="2381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Recomandari</a:t>
            </a:r>
            <a:endParaRPr lang="en-150" sz="28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DD8D1E-9E75-5BDF-C021-55D439F42ED5}"/>
              </a:ext>
            </a:extLst>
          </p:cNvPr>
          <p:cNvSpPr txBox="1"/>
          <p:nvPr/>
        </p:nvSpPr>
        <p:spPr>
          <a:xfrm>
            <a:off x="9113001" y="2672303"/>
            <a:ext cx="1404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Librarii</a:t>
            </a:r>
            <a:endParaRPr lang="en-150" sz="28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D800AD-365C-9A06-5711-2FDEDBD6269F}"/>
              </a:ext>
            </a:extLst>
          </p:cNvPr>
          <p:cNvSpPr txBox="1"/>
          <p:nvPr/>
        </p:nvSpPr>
        <p:spPr>
          <a:xfrm>
            <a:off x="9144060" y="3662477"/>
            <a:ext cx="2629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Framework-uri</a:t>
            </a:r>
            <a:endParaRPr lang="en-150" sz="2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40E820-3C30-7937-C5ED-471EEFD4CA48}"/>
              </a:ext>
            </a:extLst>
          </p:cNvPr>
          <p:cNvSpPr txBox="1"/>
          <p:nvPr/>
        </p:nvSpPr>
        <p:spPr>
          <a:xfrm>
            <a:off x="8361362" y="5044366"/>
            <a:ext cx="19817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/>
              <a:t>Proiecte dezvoltate</a:t>
            </a:r>
            <a:endParaRPr lang="en-150" sz="28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24CC4EF-C4A5-D4A8-F683-31083FB1E490}"/>
              </a:ext>
            </a:extLst>
          </p:cNvPr>
          <p:cNvCxnSpPr>
            <a:stCxn id="3" idx="0"/>
            <a:endCxn id="32" idx="2"/>
          </p:cNvCxnSpPr>
          <p:nvPr/>
        </p:nvCxnSpPr>
        <p:spPr>
          <a:xfrm flipV="1">
            <a:off x="6748838" y="1870541"/>
            <a:ext cx="229018" cy="1210429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4C27134-BBEF-2E98-1A02-E5A2C248C6F0}"/>
              </a:ext>
            </a:extLst>
          </p:cNvPr>
          <p:cNvCxnSpPr>
            <a:cxnSpLocks/>
            <a:stCxn id="3" idx="0"/>
            <a:endCxn id="9" idx="1"/>
          </p:cNvCxnSpPr>
          <p:nvPr/>
        </p:nvCxnSpPr>
        <p:spPr>
          <a:xfrm flipV="1">
            <a:off x="6748838" y="2279012"/>
            <a:ext cx="1121943" cy="801958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0E8FBDF-6091-64CB-FC01-A11A858038B3}"/>
              </a:ext>
            </a:extLst>
          </p:cNvPr>
          <p:cNvCxnSpPr>
            <a:cxnSpLocks/>
            <a:stCxn id="3" idx="0"/>
            <a:endCxn id="5" idx="3"/>
          </p:cNvCxnSpPr>
          <p:nvPr/>
        </p:nvCxnSpPr>
        <p:spPr>
          <a:xfrm flipH="1" flipV="1">
            <a:off x="5947116" y="2291090"/>
            <a:ext cx="801722" cy="78988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7BB304C-B2EC-7CDC-54D3-1F12B6D99E93}"/>
              </a:ext>
            </a:extLst>
          </p:cNvPr>
          <p:cNvCxnSpPr>
            <a:cxnSpLocks/>
            <a:stCxn id="3" idx="1"/>
            <a:endCxn id="34" idx="3"/>
          </p:cNvCxnSpPr>
          <p:nvPr/>
        </p:nvCxnSpPr>
        <p:spPr>
          <a:xfrm flipH="1" flipV="1">
            <a:off x="4887503" y="3080970"/>
            <a:ext cx="936649" cy="922338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8A46EDB-7072-DBA9-B6F2-D52FD865C8E5}"/>
              </a:ext>
            </a:extLst>
          </p:cNvPr>
          <p:cNvCxnSpPr>
            <a:cxnSpLocks/>
            <a:stCxn id="3" idx="1"/>
            <a:endCxn id="36" idx="3"/>
          </p:cNvCxnSpPr>
          <p:nvPr/>
        </p:nvCxnSpPr>
        <p:spPr>
          <a:xfrm flipH="1">
            <a:off x="4801338" y="4003308"/>
            <a:ext cx="1022814" cy="460662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D69CB2C-7AA3-463A-7C95-2D9D6B9D7249}"/>
              </a:ext>
            </a:extLst>
          </p:cNvPr>
          <p:cNvCxnSpPr>
            <a:cxnSpLocks/>
            <a:stCxn id="3" idx="1"/>
            <a:endCxn id="37" idx="3"/>
          </p:cNvCxnSpPr>
          <p:nvPr/>
        </p:nvCxnSpPr>
        <p:spPr>
          <a:xfrm flipH="1">
            <a:off x="5418818" y="4003308"/>
            <a:ext cx="405334" cy="166328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CB870CC-3D41-F9F4-A95C-BDE8FD484AF2}"/>
              </a:ext>
            </a:extLst>
          </p:cNvPr>
          <p:cNvCxnSpPr>
            <a:cxnSpLocks/>
            <a:stCxn id="3" idx="3"/>
            <a:endCxn id="40" idx="1"/>
          </p:cNvCxnSpPr>
          <p:nvPr/>
        </p:nvCxnSpPr>
        <p:spPr>
          <a:xfrm>
            <a:off x="7673524" y="4003308"/>
            <a:ext cx="687838" cy="1518112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7" name="Straight Arrow Connector 9216">
            <a:extLst>
              <a:ext uri="{FF2B5EF4-FFF2-40B4-BE49-F238E27FC236}">
                <a16:creationId xmlns:a16="http://schemas.microsoft.com/office/drawing/2014/main" id="{42CDB240-194C-0089-70E3-DBE5A7E37138}"/>
              </a:ext>
            </a:extLst>
          </p:cNvPr>
          <p:cNvCxnSpPr>
            <a:cxnSpLocks/>
            <a:stCxn id="3" idx="3"/>
            <a:endCxn id="39" idx="1"/>
          </p:cNvCxnSpPr>
          <p:nvPr/>
        </p:nvCxnSpPr>
        <p:spPr>
          <a:xfrm flipV="1">
            <a:off x="7673524" y="3924087"/>
            <a:ext cx="1470536" cy="7922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3" name="Straight Arrow Connector 9222">
            <a:extLst>
              <a:ext uri="{FF2B5EF4-FFF2-40B4-BE49-F238E27FC236}">
                <a16:creationId xmlns:a16="http://schemas.microsoft.com/office/drawing/2014/main" id="{49823B26-139D-5662-B576-61C601FC48E7}"/>
              </a:ext>
            </a:extLst>
          </p:cNvPr>
          <p:cNvCxnSpPr>
            <a:cxnSpLocks/>
            <a:stCxn id="3" idx="3"/>
            <a:endCxn id="38" idx="1"/>
          </p:cNvCxnSpPr>
          <p:nvPr/>
        </p:nvCxnSpPr>
        <p:spPr>
          <a:xfrm flipV="1">
            <a:off x="7673524" y="2933913"/>
            <a:ext cx="1439477" cy="106939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2184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BEB00C-047D-F9BE-B06A-2B454301D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C4A27A-3860-ABCF-80F2-A4BAC9DD5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6DB44D4-BBDA-1E8A-39EC-EFBB2926C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59F6B72A-F642-1168-AF56-65FF2445F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7B64794-D18C-13F5-FC7A-F3FADC543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8C72E32-44FE-CA80-573A-2E3AC9B315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BE1DDC94-9366-B9E9-D3CB-C83E61DCB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536AE55B-8173-2F4D-8820-9A2C34B47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C19D9E6B-906C-9017-5B5F-F667EDAFC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80867F-8B3B-3C67-569D-43AB92B70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52E955D-F6FD-CE70-0C97-604FDF403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A69AB38-B816-DDCE-631D-CC67714E9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83667A37-599F-1236-F4BD-A1DAA2502B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88EAEC0C-FA14-C1A1-C88C-ECFD39A52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727077A4-F507-F85D-CCBF-831C1FBBBD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E0016D1E-53AC-2D27-C645-68E85447CD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7BCD6E99-C6CD-D0EE-330C-E579F9265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62285173-9273-0788-9859-383387F1C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283C862E-87F1-4659-F8C3-B939D96BD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B18C6AFF-B58D-1F9B-1722-6D2A6B733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1FB0C8C9-97A2-A4D0-A67F-BB37C5508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F4F4EBAD-3238-E2BC-0C72-01B90D506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F585AAEF-8C9D-B25E-C20A-44F4C18BB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F6C12BB5-8A8B-3531-CE4C-71D502426C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C13B284C-8CD8-E1B3-3A94-21467DB4B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noProof="0" dirty="0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5112DFF3-C06D-2FBA-C911-7C1EAD643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0C85794-796B-8706-2529-EC96EDFF4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0985" y="460563"/>
            <a:ext cx="8414502" cy="1230570"/>
          </a:xfrm>
        </p:spPr>
        <p:txBody>
          <a:bodyPr anchor="t">
            <a:normAutofit/>
          </a:bodyPr>
          <a:lstStyle/>
          <a:p>
            <a:pPr algn="l"/>
            <a:r>
              <a:rPr lang="ro-RO" sz="4400" noProof="0" dirty="0">
                <a:solidFill>
                  <a:schemeClr val="accent1"/>
                </a:solidFill>
              </a:rPr>
              <a:t>Concluzii</a:t>
            </a:r>
          </a:p>
        </p:txBody>
      </p:sp>
      <p:pic>
        <p:nvPicPr>
          <p:cNvPr id="3" name="Picture 2" descr="Ruby (programming language) - Wikipedia">
            <a:extLst>
              <a:ext uri="{FF2B5EF4-FFF2-40B4-BE49-F238E27FC236}">
                <a16:creationId xmlns:a16="http://schemas.microsoft.com/office/drawing/2014/main" id="{E772F209-B9D7-5479-E2B1-D9E089E3F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707" y="2584054"/>
            <a:ext cx="1849372" cy="184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271F0B23-7C41-F32F-FEC8-09C361C212F3}"/>
              </a:ext>
            </a:extLst>
          </p:cNvPr>
          <p:cNvSpPr txBox="1"/>
          <p:nvPr/>
        </p:nvSpPr>
        <p:spPr>
          <a:xfrm>
            <a:off x="6170228" y="2821691"/>
            <a:ext cx="8002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7200" dirty="0"/>
              <a:t>=</a:t>
            </a:r>
            <a:endParaRPr lang="en-150" sz="72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FE0B9A4-2D84-CB7C-2D0F-C3DF7D55B774}"/>
              </a:ext>
            </a:extLst>
          </p:cNvPr>
          <p:cNvSpPr txBox="1"/>
          <p:nvPr/>
        </p:nvSpPr>
        <p:spPr>
          <a:xfrm>
            <a:off x="7587599" y="2623563"/>
            <a:ext cx="3550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dirty="0"/>
              <a:t>1. Orientat Obiect</a:t>
            </a:r>
            <a:endParaRPr lang="en-150" sz="32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3320917-DCAB-F200-4CB8-39919359737B}"/>
              </a:ext>
            </a:extLst>
          </p:cNvPr>
          <p:cNvSpPr txBox="1"/>
          <p:nvPr/>
        </p:nvSpPr>
        <p:spPr>
          <a:xfrm>
            <a:off x="8376243" y="3208338"/>
            <a:ext cx="1973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2. Funcțional</a:t>
            </a:r>
            <a:endParaRPr lang="en-150" sz="2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9C14EF5-2FF4-B750-F514-CEC31E58F621}"/>
              </a:ext>
            </a:extLst>
          </p:cNvPr>
          <p:cNvSpPr txBox="1"/>
          <p:nvPr/>
        </p:nvSpPr>
        <p:spPr>
          <a:xfrm>
            <a:off x="8832425" y="3736476"/>
            <a:ext cx="1060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3. Restul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1085666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86A09C-893C-4C07-7493-927DF4E40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211" y="841375"/>
            <a:ext cx="6230857" cy="1230570"/>
          </a:xfrm>
        </p:spPr>
        <p:txBody>
          <a:bodyPr anchor="t">
            <a:normAutofit/>
          </a:bodyPr>
          <a:lstStyle/>
          <a:p>
            <a:pPr algn="l"/>
            <a:r>
              <a:rPr lang="ro-RO" sz="4400" noProof="0" dirty="0">
                <a:solidFill>
                  <a:schemeClr val="accent1"/>
                </a:solidFill>
              </a:rPr>
              <a:t>Despre Ruby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213DD-3D32-1241-1DA7-D4D62A7E9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3239" y="2213863"/>
            <a:ext cx="7387848" cy="3802762"/>
          </a:xfrm>
        </p:spPr>
        <p:txBody>
          <a:bodyPr anchor="t">
            <a:normAutofit/>
          </a:bodyPr>
          <a:lstStyle/>
          <a:p>
            <a:r>
              <a:rPr lang="ro-RO" sz="2800" noProof="0" dirty="0">
                <a:latin typeface="Times New Roman" panose="02020603050405020304" pitchFamily="18" charset="0"/>
                <a:ea typeface="Aptos" panose="020B0004020202020204" pitchFamily="34" charset="0"/>
              </a:rPr>
              <a:t>L</a:t>
            </a:r>
            <a:r>
              <a:rPr lang="ro-RO" sz="2800" noProof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imbaj de programare de nivel înalt, interpretat</a:t>
            </a:r>
          </a:p>
          <a:p>
            <a:r>
              <a:rPr lang="ro-RO" sz="2800" noProof="0" dirty="0">
                <a:latin typeface="Times New Roman" panose="02020603050405020304" pitchFamily="18" charset="0"/>
              </a:rPr>
              <a:t>dezvoltat de către Yukihiro Matsumoto în anul 1995 </a:t>
            </a:r>
          </a:p>
          <a:p>
            <a:r>
              <a:rPr lang="ro-RO" sz="2800" noProof="0" dirty="0">
                <a:latin typeface="Times New Roman" panose="02020603050405020304" pitchFamily="18" charset="0"/>
              </a:rPr>
              <a:t>„Cel mai bun prieten” al programatorului</a:t>
            </a:r>
          </a:p>
          <a:p>
            <a:r>
              <a:rPr lang="ro-RO" sz="2800" noProof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multi-paradigmă, dar extensiv orientat obiect</a:t>
            </a:r>
            <a:endParaRPr lang="ro-RO" sz="2800" noProof="0" dirty="0">
              <a:latin typeface="Times New Roman" panose="02020603050405020304" pitchFamily="18" charset="0"/>
            </a:endParaRPr>
          </a:p>
        </p:txBody>
      </p:sp>
      <p:pic>
        <p:nvPicPr>
          <p:cNvPr id="1026" name="Picture 2" descr="Ruby (programming language) - Wikipedia">
            <a:extLst>
              <a:ext uri="{FF2B5EF4-FFF2-40B4-BE49-F238E27FC236}">
                <a16:creationId xmlns:a16="http://schemas.microsoft.com/office/drawing/2014/main" id="{8E7411A8-A4CB-CD47-8EBC-40BCD0916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1581" y="447579"/>
            <a:ext cx="1849372" cy="184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940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C6BF95-FA97-1A51-824C-12E5C87E7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B1CF780-1F8C-1FF3-4B07-2166DBE97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F4F8D4-DB66-EFA5-748A-BD84FCE0C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40610B5-8271-90CD-741D-7126FF790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879C2239-7AC5-7E7A-ADAA-EDE0B1115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0881B47-4856-A597-52E7-EEC675AE5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887F4F48-1598-DB19-05E4-FED8E25C1C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F6D8E802-B34C-E69E-5F0B-E7ED2BF40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5BC8515-8ED3-D2EE-EB66-71FA0E9454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69A4396-803F-A5AA-0B43-A92DEDBA2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FF5B9786-F11A-6C23-9EF2-41583E2C5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3829389C-A585-C6EF-987A-29B1C62FAD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2B44B3F3-168A-6864-DF5D-2AB9E758A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83773224-C825-6608-6766-C73F2B329F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F11F9D0-E4DC-9023-7839-A7CA5B4C75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EF9D4F08-6C5C-8455-D086-FA516BBE4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FF58D146-115D-61F3-121F-0B97E2AFA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6FB5BCB-D5CD-FD5B-A3E6-9AB50517B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6FCD845-7B43-C037-E89F-377BCEEB2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0638AB21-ED13-CECE-F937-5F0C2EEA6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7A7BF151-83DD-957D-0A6E-91543068E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F2519C88-6004-8000-6A1C-83B79D124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5E8C1E5E-E3DA-3465-7D1E-9AF51B3E0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31AD42A-281E-01D9-1835-27056C33D1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FD4DC1E-0CC9-7E84-3CE8-5F2A8CEC9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noProof="0" dirty="0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9834FBFA-917D-E702-16F9-C13E68791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 noProof="0" dirty="0"/>
          </a:p>
        </p:txBody>
      </p:sp>
      <p:pic>
        <p:nvPicPr>
          <p:cNvPr id="3074" name="Picture 2" descr="Q&amp;A with Yukihiro &quot;Matz&quot; Matsumoto, the Creator of Ruby - SiliconANGLE">
            <a:extLst>
              <a:ext uri="{FF2B5EF4-FFF2-40B4-BE49-F238E27FC236}">
                <a16:creationId xmlns:a16="http://schemas.microsoft.com/office/drawing/2014/main" id="{33641E1C-64FA-1837-1F7D-7BB7A2DF0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138" y="804184"/>
            <a:ext cx="3062813" cy="460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39E979-3243-EDDD-9B00-E6D77EB759AC}"/>
              </a:ext>
            </a:extLst>
          </p:cNvPr>
          <p:cNvSpPr txBox="1"/>
          <p:nvPr/>
        </p:nvSpPr>
        <p:spPr>
          <a:xfrm>
            <a:off x="6104464" y="2814010"/>
            <a:ext cx="36962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noProof="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Yukihiro Matsumoto </a:t>
            </a:r>
            <a:endParaRPr lang="ro-RO" sz="3200" noProof="0" dirty="0"/>
          </a:p>
        </p:txBody>
      </p:sp>
    </p:spTree>
    <p:extLst>
      <p:ext uri="{BB962C8B-B14F-4D97-AF65-F5344CB8AC3E}">
        <p14:creationId xmlns:p14="http://schemas.microsoft.com/office/powerpoint/2010/main" val="3416619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0E73F1-64B8-6F17-FD03-A53A533A5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16A82A-1091-9E2C-63F6-C39741290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CEA5538-BB21-535F-7040-F40044A61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41AA9FD-6C13-D44F-463C-5A3E36680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D8E6642-A878-471B-E08F-574068348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42CCED70-26F3-E2B9-A140-F018AF737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7640692F-0952-2452-8C02-15DBAA72C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9AA9047-E00B-63BD-408B-DD50E463C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D8881340-ABA1-EC69-5BF1-7A5A4637A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C5EB9892-565E-0141-03A9-B2812A0B7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61BC7EC-8360-C94F-D416-76F6AF91D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7DF1CFDC-C2E4-A034-120C-03599E9F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2F4323DD-DD02-BDD7-4B99-9F9B2C513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575140E-7CB4-7E09-0E16-6092AB0E4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A3B80BB-E768-D9F8-B8F8-7D741BC13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365D67F-57BC-A5F4-538A-6862FA7B6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C4EBC5-9B32-3BC4-6F84-C0FC3356FE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80F824E7-AE05-94C6-9CB4-98F192BCC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BBB6DB5-1F3C-3F54-E25A-8DD22F61C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D477E120-EE92-CA2C-5982-95A5732CF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2B799E55-AFDD-5C9E-52CA-48F034390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C2916312-D292-2893-91D6-A2A895147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B98DEED-18E9-55BC-C6F5-3319A52E9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B41A4E8-1247-7B54-57FF-116BDBD4B5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B02476D4-5D71-33CD-6450-2C04742F9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838987-C8CD-F873-7A43-05A18961D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0985" y="460563"/>
            <a:ext cx="6230857" cy="1230570"/>
          </a:xfrm>
        </p:spPr>
        <p:txBody>
          <a:bodyPr anchor="t">
            <a:normAutofit/>
          </a:bodyPr>
          <a:lstStyle/>
          <a:p>
            <a:pPr algn="l"/>
            <a:r>
              <a:rPr lang="ro-RO" sz="4400" noProof="0" dirty="0">
                <a:solidFill>
                  <a:schemeClr val="accent1"/>
                </a:solidFill>
              </a:rPr>
              <a:t>Multi-paradigmă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9D43C132-4E8B-3193-997B-E9808E7381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 noProof="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6A3ABA0-52CA-F626-0A3D-4B1F442A53AA}"/>
              </a:ext>
            </a:extLst>
          </p:cNvPr>
          <p:cNvCxnSpPr>
            <a:cxnSpLocks/>
          </p:cNvCxnSpPr>
          <p:nvPr/>
        </p:nvCxnSpPr>
        <p:spPr>
          <a:xfrm>
            <a:off x="1985962" y="4280170"/>
            <a:ext cx="9515476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Ruby (programming language) - Wikipedia">
            <a:extLst>
              <a:ext uri="{FF2B5EF4-FFF2-40B4-BE49-F238E27FC236}">
                <a16:creationId xmlns:a16="http://schemas.microsoft.com/office/drawing/2014/main" id="{A255AE98-D882-86A6-7F03-A9D5CA8A3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38" y="3607569"/>
            <a:ext cx="1181488" cy="117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Lisp (programming language) - Wikipedia">
            <a:extLst>
              <a:ext uri="{FF2B5EF4-FFF2-40B4-BE49-F238E27FC236}">
                <a16:creationId xmlns:a16="http://schemas.microsoft.com/office/drawing/2014/main" id="{1054CA99-5206-D40F-EF79-F4BBB0D7C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7744" y="3247231"/>
            <a:ext cx="1830388" cy="183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38F1F6CE-97EA-1608-D412-3A89AE2B6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18" y="3510813"/>
            <a:ext cx="1854525" cy="136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D71023F-B34F-FFBB-0F1C-9B47FB43956D}"/>
              </a:ext>
            </a:extLst>
          </p:cNvPr>
          <p:cNvSpPr txBox="1"/>
          <p:nvPr/>
        </p:nvSpPr>
        <p:spPr>
          <a:xfrm>
            <a:off x="2409455" y="5049528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noProof="0" dirty="0"/>
              <a:t>Smalltalk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765EBB-ADAF-573B-6350-58EA3696C2CC}"/>
              </a:ext>
            </a:extLst>
          </p:cNvPr>
          <p:cNvSpPr txBox="1"/>
          <p:nvPr/>
        </p:nvSpPr>
        <p:spPr>
          <a:xfrm>
            <a:off x="5470260" y="5090597"/>
            <a:ext cx="723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noProof="0" dirty="0"/>
              <a:t>Ruby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04FD2B1-C11D-C1EF-8D59-F32EE51B131D}"/>
              </a:ext>
            </a:extLst>
          </p:cNvPr>
          <p:cNvSpPr txBox="1"/>
          <p:nvPr/>
        </p:nvSpPr>
        <p:spPr>
          <a:xfrm>
            <a:off x="10461640" y="5039281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noProof="0" dirty="0"/>
              <a:t>Lisp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15EEF5A4-53D4-5DE4-AFBD-E0BF4DB75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0782" y="1345850"/>
            <a:ext cx="7387848" cy="2428435"/>
          </a:xfrm>
        </p:spPr>
        <p:txBody>
          <a:bodyPr anchor="t">
            <a:normAutofit/>
          </a:bodyPr>
          <a:lstStyle/>
          <a:p>
            <a:r>
              <a:rPr lang="ro-RO" sz="2400" noProof="0" dirty="0">
                <a:latin typeface="Times New Roman" panose="02020603050405020304" pitchFamily="18" charset="0"/>
                <a:ea typeface="Aptos" panose="020B0004020202020204" pitchFamily="34" charset="0"/>
              </a:rPr>
              <a:t>Sistemele principale ale limbajului sunt inspirate din Smalltalk</a:t>
            </a:r>
            <a:endParaRPr lang="ro-RO" sz="2400" noProof="0" dirty="0"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r>
              <a:rPr lang="ro-RO" sz="2400" noProof="0" dirty="0">
                <a:latin typeface="Times New Roman" panose="02020603050405020304" pitchFamily="18" charset="0"/>
              </a:rPr>
              <a:t>Totul în Ruby este un obiect</a:t>
            </a:r>
          </a:p>
          <a:p>
            <a:r>
              <a:rPr lang="ro-RO" sz="2400" noProof="0" dirty="0">
                <a:latin typeface="Times New Roman" panose="02020603050405020304" pitchFamily="18" charset="0"/>
              </a:rPr>
              <a:t>Perl a influențat stilul simplist</a:t>
            </a:r>
          </a:p>
        </p:txBody>
      </p:sp>
    </p:spTree>
    <p:extLst>
      <p:ext uri="{BB962C8B-B14F-4D97-AF65-F5344CB8AC3E}">
        <p14:creationId xmlns:p14="http://schemas.microsoft.com/office/powerpoint/2010/main" val="4036464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A59A0B-99D3-75A3-5C4E-9338C93B0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E7237B-5760-2B76-B006-BFFDA066A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D80E524-7804-6506-AE0A-650347697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3B4F50C-AF86-D1D7-8D97-209B229C1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88E2E46D-E563-6625-4A1B-964B32E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2A95112C-EDA1-369B-2488-EBE92F2F4B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03E8BD3E-813E-C010-3F77-F23D192B41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BE7A00E-5F29-D535-22E2-324185BB4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0C18B3-EDC6-E420-F5FB-B66B36284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D8526C2B-D741-1D8B-4EFB-78AC34923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E449CAE-014F-B599-76D4-7D1A79DAF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A6C35CEF-1762-A0FE-40D1-8CC3B9F76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19CB13B7-66A0-C6EF-A9EA-15F2DA0220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2D2A751E-5841-4679-9D03-85FD650A27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FC3360E4-4F05-DB3A-585A-E40838E33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17D21304-44DF-2381-8C62-8F64EEA84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CBC1C36F-39D1-09A5-1439-C2CBE7F44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82D0FE5D-C86C-383F-566F-8E22567DD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20020EE3-3387-5078-FFBC-CB07B94B4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178CE05-7261-2276-920D-DBFD87832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1F5D8AB5-C731-BFE4-43DF-C3E37CB81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B890C4B8-1468-9131-3C2C-CEB953C6C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9BCEDB14-DAE4-9617-295B-FAB5B2F30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C96215D0-133D-CA0A-9F05-C98CE10E7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DBEA52D2-7FA3-14F9-96BA-0C4AB04934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0F70B7-4A25-E451-6EBC-58A6A274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0985" y="460563"/>
            <a:ext cx="6230857" cy="1230570"/>
          </a:xfrm>
        </p:spPr>
        <p:txBody>
          <a:bodyPr anchor="t">
            <a:normAutofit/>
          </a:bodyPr>
          <a:lstStyle/>
          <a:p>
            <a:pPr algn="l"/>
            <a:r>
              <a:rPr lang="ro-RO" sz="4400" noProof="0" dirty="0">
                <a:solidFill>
                  <a:schemeClr val="accent1"/>
                </a:solidFill>
              </a:rPr>
              <a:t>Folosirea limbajului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7F08348-01CB-639F-71FF-2C3A76259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856A2A-8CDD-256C-4366-748A2D6EA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676" y="3617937"/>
            <a:ext cx="8649238" cy="2310582"/>
          </a:xfrm>
          <a:prstGeom prst="rect">
            <a:avLst/>
          </a:prstGeom>
        </p:spPr>
      </p:pic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D38A1B3-FF92-A4DC-B4B3-07D2F86FD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4392" y="1608931"/>
            <a:ext cx="7387848" cy="2074646"/>
          </a:xfrm>
        </p:spPr>
        <p:txBody>
          <a:bodyPr anchor="t">
            <a:normAutofit/>
          </a:bodyPr>
          <a:lstStyle/>
          <a:p>
            <a:r>
              <a:rPr lang="ro-RO" sz="2800" noProof="0" dirty="0">
                <a:latin typeface="Times New Roman" panose="02020603050405020304" pitchFamily="18" charset="0"/>
              </a:rPr>
              <a:t>Complet orientat obiect</a:t>
            </a:r>
          </a:p>
          <a:p>
            <a:r>
              <a:rPr lang="ro-RO" sz="2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Până și primitivele (de exemplu numerele) sunt obiecte </a:t>
            </a:r>
            <a:endParaRPr lang="ro-RO" sz="2800" noProof="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394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FC69D2-0601-F032-AA3D-8639BF311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D66CA27-D19A-44FF-9ADA-CD2E8513B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09F45C3-38B8-41D6-B95A-10444FE82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CEF7DB35-09B5-2E81-8B09-19272EDF47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878246B-58D6-1042-2615-1E4C1833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E9E432DB-B82E-3A4E-3FE0-B2C33EDD0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40E672F-830D-74E0-2E13-1A5B824ED3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713B589-2748-0DA3-9EE2-40CD4BA80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D654FC-A039-6121-CDB4-701C886FF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EDC8A7C8-E449-AAB8-BC20-2DD0B0D7B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9F60EE86-214B-40B4-FAF8-BF3BED77C7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8A5E2098-4732-3B6D-6D87-C4F5ACE19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D268697-E688-3290-4A68-DF2BC95DF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1DA51581-8565-D66D-9B5D-CF36C7908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760D317B-AD5F-33AB-0E86-7EC31B2F5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5DBE624-3014-D749-30AF-66E3B2A40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694AAE13-A285-18E2-4FBE-1E4EF34B7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1E028320-5579-2EE6-D06A-720641A79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38156DAA-CD9B-AC97-64E6-5FEBB7522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A283448F-51F6-6A31-AC43-D4853E602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EF3933D1-E86E-4788-ECDD-F4198665D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E16A30E-3C58-77C9-59C0-7025B3BB7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2B27193-757E-56EE-46DE-C186BD9577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65015C0-96BA-912C-6E22-2829FCB95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BE6EC540-CEDC-B094-EA03-321672D0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C07718-CF8F-3C1E-941B-F76A6D5B5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0985" y="460563"/>
            <a:ext cx="6230857" cy="1230570"/>
          </a:xfrm>
        </p:spPr>
        <p:txBody>
          <a:bodyPr anchor="t">
            <a:normAutofit/>
          </a:bodyPr>
          <a:lstStyle/>
          <a:p>
            <a:pPr algn="l"/>
            <a:r>
              <a:rPr lang="ro-RO" sz="4400" noProof="0" dirty="0">
                <a:solidFill>
                  <a:schemeClr val="accent1"/>
                </a:solidFill>
              </a:rPr>
              <a:t>Folosirea limbajului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EBC402E0-49B6-2093-6C65-809D99986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 noProof="0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AE4141CF-97D3-19E0-7143-08F795E55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4392" y="1608931"/>
            <a:ext cx="8075448" cy="2074646"/>
          </a:xfrm>
        </p:spPr>
        <p:txBody>
          <a:bodyPr anchor="t">
            <a:normAutofit/>
          </a:bodyPr>
          <a:lstStyle/>
          <a:p>
            <a:r>
              <a:rPr lang="ro-RO" sz="2800" noProof="0" dirty="0">
                <a:latin typeface="Times New Roman" panose="02020603050405020304" pitchFamily="18" charset="0"/>
              </a:rPr>
              <a:t>Nu avem funcții propriu-zise</a:t>
            </a:r>
          </a:p>
          <a:p>
            <a:r>
              <a:rPr lang="ro-RO" sz="2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O declarare de „funcție”, asemănător altor limbaje</a:t>
            </a:r>
            <a:endParaRPr lang="ro-RO" sz="2800" noProof="0" dirty="0">
              <a:latin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B99932-741E-B34E-FE00-EDEE3683F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088" y="3007578"/>
            <a:ext cx="9152724" cy="336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524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A633D1-75EB-DF34-6AA1-745BA2241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C208BE-A6C8-05E4-74C3-E880E2AE2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E328E1E-E90E-70CB-5942-9F5DE1E6B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68A2E2C8-3A54-4F32-9510-738A267622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FED0C0D-BA3A-72C4-0E37-F3C56C666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A5757472-BF17-BE95-5EFB-5A16EE165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3BF38DC0-FD7B-CA84-9489-6D7F13B43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5B2E607C-F7EF-B9B2-C4C0-457067F07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89FB145-F7AC-D064-A5BD-14C1F72115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64263FCA-8F41-A0B2-06C5-DBC6859D2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7A5D5930-CE77-ED76-D30D-B168C8DE7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7B1F5EA3-DD35-E1C3-FEF0-207E0B147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3B731C5-49D1-C10D-1638-416C11F9D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92D9ED7-99F8-836F-7F43-447A8AE14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E8039B53-0994-135A-4EBD-56A6A5BC4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2EB4A102-B394-0180-8453-62EFDA80A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C6D0E1A5-5D57-68FE-87C0-D2DE2FBFF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229B0104-8A5F-3975-BEE0-072618C284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6118C4EC-3335-18E5-6881-D3D4AF4ED0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251A3BD9-F085-B29C-9316-0EB83154E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3C5992CE-4AA0-9D9F-D845-2BA389DE4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60FFEF1-D60F-5C41-AB36-C595B7DAE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228857B0-0D59-2DCB-1659-85FFC19F57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6B2D1E70-780C-3236-4B1C-195384345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C5B2A7D6-8272-F7ED-7E87-67041848E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7238DD-FA2F-D4B9-DC81-FF8DA29DD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0985" y="460563"/>
            <a:ext cx="6230857" cy="1230570"/>
          </a:xfrm>
        </p:spPr>
        <p:txBody>
          <a:bodyPr anchor="t">
            <a:normAutofit/>
          </a:bodyPr>
          <a:lstStyle/>
          <a:p>
            <a:pPr algn="l"/>
            <a:r>
              <a:rPr lang="ro-RO" sz="4400" noProof="0" dirty="0">
                <a:solidFill>
                  <a:schemeClr val="accent1"/>
                </a:solidFill>
              </a:rPr>
              <a:t>Closures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E1CBF18B-1BB4-F024-FBA0-FC066462D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 noProof="0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1074F83-495C-BB44-3245-EBD530AFE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4392" y="1608930"/>
            <a:ext cx="9093420" cy="3640838"/>
          </a:xfrm>
        </p:spPr>
        <p:txBody>
          <a:bodyPr anchor="t">
            <a:normAutofit/>
          </a:bodyPr>
          <a:lstStyle/>
          <a:p>
            <a:r>
              <a:rPr lang="ro-RO" sz="32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Un </a:t>
            </a:r>
            <a:r>
              <a:rPr lang="ro-RO" sz="3200" i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closure</a:t>
            </a:r>
            <a:r>
              <a:rPr lang="ro-RO" sz="32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este definit ca o funcție împreuna cu contextul în care aceasta a fost creată</a:t>
            </a:r>
          </a:p>
          <a:p>
            <a:r>
              <a:rPr lang="ro-RO" sz="32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contextul din jurul funcției este ținut minte chiar și după ce funcția propriu-zisă și-a terminat execuția</a:t>
            </a:r>
            <a:endParaRPr lang="ro-RO" sz="3200" noProof="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154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F1EE8C-7A7A-011A-7045-6BE31ED9C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4FB921-BC03-43A3-6627-9CCF39F9A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44A2AB8-55EA-A61C-E2DB-F9CA39217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6C965B8-B2E6-45B1-990F-25B579B48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939EB096-0A99-2DCF-892D-6B0B6122EC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B7AE6A5-D6B4-5829-4F03-AAD220C8B5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10251EAA-1573-FBEE-F0A8-A156A4A58C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262CFFFB-3075-295C-98E9-6402FBF70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34A0A3-8C49-399C-C819-07C748F97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D843DCF-ABCD-22AF-64CB-DCCE649DDC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39E43BD-3BD2-F9A9-6E7B-60F9B720C2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94994CB-29B1-CB1C-8A0F-8A6560B875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6BC5BFB6-8891-3437-4FB0-E5EDD6465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D81F7ABD-1E24-5AAF-A79F-26C63DD37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B3ED4A3-DC0D-16CD-70AD-84DF621DB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27D1DDF6-C16B-5752-66C8-1B3F78FFD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43C6DA9-E7D3-1AF2-52B1-EC7C70758C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034720A5-760B-08B5-5842-273DF75D1B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1EFF95AF-FF25-717D-BAB7-66EB099C9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79221CA-D26F-0E1D-795B-4991843D2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992B5918-7533-6FF7-1E67-3F732CE29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9753AA1-B0C7-F883-A5C4-5053E3327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1630DEE-5257-052F-01BF-304D3C5C98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8005FAC1-7F83-2CD9-957A-4D41F3483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0BABD23F-B562-9952-7953-9F871D862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noProof="0" dirty="0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911FA633-78CD-30D3-4716-E159EB417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 noProof="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24EAF56-A208-28E7-AD17-7936CA07C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551" y="79161"/>
            <a:ext cx="6072808" cy="669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53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AB60A5-DAB0-50EF-3616-419E93A17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AC1451F-09F9-FA70-84B2-489D7D1DA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F0E460-B5E1-5FB5-2959-6DEC36A81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8C87A95-9204-43F6-50C9-AB53D33C5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4156338-AB19-422A-36D6-51AEEAEB9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930B4AC-CA39-1676-240D-37FEF7E5F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8D06AFB-B21D-1F3D-C829-1721BC4CF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4AC579C8-FBD6-57BF-71F5-BC0C984CF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A7DDA14-CA56-E9F1-5B8E-B78B7733C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B4BD678B-A914-5DB7-09D3-26630D9995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6140024D-022B-78F8-3BA7-308C8EB0C7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C5603108-EE85-BC4E-69E2-C8FAFFA5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25BF7E79-8E48-0D79-0272-2D6FED82B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4DE13D31-2E87-350B-C11A-22FAFA4B7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1D41742-3EFF-8DFF-8964-BB32AEAF7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38D0AB4-621D-30BB-F024-F4D18CBEFF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D1D4AC01-89BA-1796-DECE-303F9D555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E93922FB-6EE4-B005-2EEE-CC127A75A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4627A0E8-6C75-1900-8696-74F1D55D3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BC838503-9CF2-C7FF-E805-35101683B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EE71F2B7-EEEF-A059-4D2E-AB1BBA0AC2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250E52C-67C2-55CF-E060-C5D25103E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BC64C1C-F084-5481-5540-760F4196C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D4BF0F36-0E84-2DF0-34C9-09DEA1B46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noProof="0" dirty="0"/>
            </a:p>
          </p:txBody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6978CB5-B9FB-8963-5CDB-F0B532BC8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noProof="0" dirty="0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572B66C-0D5B-F395-9039-F12988C0F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o-RO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4A2805-1E1A-2DE4-BF52-EE7FD0669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528" y="86078"/>
            <a:ext cx="5052371" cy="668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61124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80</TotalTime>
  <Words>262</Words>
  <Application>Microsoft Office PowerPoint</Application>
  <PresentationFormat>Widescreen</PresentationFormat>
  <Paragraphs>55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 Light</vt:lpstr>
      <vt:lpstr>Rockwell</vt:lpstr>
      <vt:lpstr>Times New Roman</vt:lpstr>
      <vt:lpstr>Wingdings</vt:lpstr>
      <vt:lpstr>Atlas</vt:lpstr>
      <vt:lpstr>Limbajul de programare Ruby</vt:lpstr>
      <vt:lpstr>Despre Ruby</vt:lpstr>
      <vt:lpstr>PowerPoint Presentation</vt:lpstr>
      <vt:lpstr>Multi-paradigmă</vt:lpstr>
      <vt:lpstr>Folosirea limbajului</vt:lpstr>
      <vt:lpstr>Folosirea limbajului</vt:lpstr>
      <vt:lpstr>Closures</vt:lpstr>
      <vt:lpstr>PowerPoint Presentation</vt:lpstr>
      <vt:lpstr>PowerPoint Presentation</vt:lpstr>
      <vt:lpstr>Closures</vt:lpstr>
      <vt:lpstr>PowerPoint Presentation</vt:lpstr>
      <vt:lpstr>Programare funcțională în Ruby: Procs</vt:lpstr>
      <vt:lpstr>Programare funcțională în Ruby: Procs</vt:lpstr>
      <vt:lpstr>Programare funcțională în Ruby: Lambda</vt:lpstr>
      <vt:lpstr>Problema aleasa: Detectare ciclu in graf</vt:lpstr>
      <vt:lpstr>Problema aleasa: Detectare ciclu in graf</vt:lpstr>
      <vt:lpstr>Ruby în acțiune</vt:lpstr>
      <vt:lpstr>Concluzii</vt:lpstr>
      <vt:lpstr>Concluzii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Ticu Cristian</dc:creator>
  <cp:lastModifiedBy>Ticu Cristian</cp:lastModifiedBy>
  <cp:revision>34</cp:revision>
  <dcterms:created xsi:type="dcterms:W3CDTF">2025-05-10T09:27:58Z</dcterms:created>
  <dcterms:modified xsi:type="dcterms:W3CDTF">2025-05-10T10:48:02Z</dcterms:modified>
</cp:coreProperties>
</file>